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386" r:id="rId6"/>
    <p:sldId id="387" r:id="rId7"/>
    <p:sldId id="267" r:id="rId8"/>
    <p:sldId id="388" r:id="rId9"/>
    <p:sldId id="268" r:id="rId10"/>
    <p:sldId id="260" r:id="rId11"/>
    <p:sldId id="270" r:id="rId12"/>
    <p:sldId id="271" r:id="rId13"/>
    <p:sldId id="383" r:id="rId14"/>
    <p:sldId id="384" r:id="rId15"/>
    <p:sldId id="385" r:id="rId16"/>
    <p:sldId id="269" r:id="rId17"/>
    <p:sldId id="261" r:id="rId18"/>
    <p:sldId id="389" r:id="rId19"/>
    <p:sldId id="390" r:id="rId20"/>
    <p:sldId id="391" r:id="rId21"/>
    <p:sldId id="392" r:id="rId22"/>
    <p:sldId id="393" r:id="rId23"/>
    <p:sldId id="394" r:id="rId24"/>
    <p:sldId id="395" r:id="rId25"/>
    <p:sldId id="398" r:id="rId26"/>
    <p:sldId id="399" r:id="rId27"/>
    <p:sldId id="400" r:id="rId28"/>
    <p:sldId id="262" r:id="rId29"/>
    <p:sldId id="263" r:id="rId30"/>
    <p:sldId id="265" r:id="rId31"/>
    <p:sldId id="403" r:id="rId32"/>
    <p:sldId id="404" r:id="rId33"/>
    <p:sldId id="405" r:id="rId34"/>
    <p:sldId id="406" r:id="rId35"/>
    <p:sldId id="407" r:id="rId36"/>
    <p:sldId id="264" r:id="rId37"/>
    <p:sldId id="401" r:id="rId38"/>
    <p:sldId id="402" r:id="rId39"/>
    <p:sldId id="412" r:id="rId40"/>
    <p:sldId id="413" r:id="rId41"/>
    <p:sldId id="414" r:id="rId42"/>
    <p:sldId id="416" r:id="rId43"/>
    <p:sldId id="415" r:id="rId44"/>
    <p:sldId id="266" r:id="rId45"/>
    <p:sldId id="411" r:id="rId46"/>
    <p:sldId id="41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6A7AE-2253-E04C-8FC2-3A9B4E26D74F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667499-12EC-CF41-B7EF-F4D8E60A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60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67499-12EC-CF41-B7EF-F4D8E60A71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02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49B1B-8280-5340-B911-F9F47990D59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03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7578-D1DA-5B43-80B5-B609554A6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5D86CE-9971-7E45-A059-E1F890FC2B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B5B1B-34BE-7E44-AB27-6CB24B9C2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A6546-83C7-0B48-9F75-0336E369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D6984-315A-D64F-8F96-8116EFFF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43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83DEB-53C0-B849-A50C-A3FAB128B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E267E8-390B-D84C-A6CC-72F42D7EB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DB841-E1FD-1D4C-9EAF-8077D963D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9C707-9E7B-CD46-89E2-DAD144159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944C1-050B-D946-A1C0-008818C0A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08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A1C9BD-7451-BE46-A8B9-4F3E913094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87E8E-D7C6-B644-BBE7-AFA9A0A59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21B0F-15A3-6349-9E2A-E59912265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9C4A4-0FFF-AB41-93D9-6BA68DB68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55B29-E583-B349-B7F1-8F53AF9F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10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3EB84-ACB7-BC4B-8A20-79D10247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B5E93-C81F-D045-9EAB-C16350E40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F5434-01D6-D949-BCF4-E6545243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B6A90-E197-D54B-A505-8F22BA847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ACAE9-1906-FB45-A670-5CF5441B2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0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568E-AA62-4548-9A09-810DAB98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F169A-FA83-7A44-B9D9-556C93745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F43DB-426C-E34E-A4FA-E9CE767A2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99EFC-DB5C-8045-83C7-922381AB2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0C43D-EC3E-E441-9965-86C8E88B4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32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4F3F6-42F2-3749-914D-AFD3E45D5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F91F6-15A7-7947-8052-9A2BB8DF61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88278-6DC9-9B4F-9EC6-6DE1B89AA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5C866-01A3-D947-9F14-AE6C9E166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3582B9-5D64-A941-B177-25626B611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EDE4B-DEE0-0245-A718-31E323CFF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5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771E-9B24-2B4B-AD12-F4EE489C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3E8ED-3332-4C4E-9D36-48AB8E67C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678E3C-CB4F-AB42-BE34-64D7A6372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E6F2DF-B518-CF42-929C-1684B66B55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7F6F4C-6304-D74D-9EB6-28EAA8BA1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384062-CD02-744A-89D9-036E0E610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4768A6-F4FA-DD46-BFEF-BBD141FFD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B81DC9-7CA9-EB41-8CED-D54DD2CC4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8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383C-8970-1944-B158-B27161B5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0FFD6-78BD-1F40-ADAD-BD9B5A298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B651B-6CE1-9640-B37D-56F460D2A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FFEDA-A3C4-EB40-ADD1-0B9799F7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1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F575ED-08A4-AC4E-8986-C139DC712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EF168-1739-7D4E-8ECE-AF46ECFCD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C8F5A-8995-C441-9CAA-D66F9FADD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30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49107-A6D3-F24C-A4FC-B7F07B8DB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E8003-3B86-9B4F-9F44-6FB504A6F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4C180-4E68-544C-926E-C1892A1DD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5B1912-3047-BD4E-A9BA-0FB3A9F8B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0E62F5-561F-E441-A4A2-83D4721D5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0CCB8-7414-B347-A922-8E0BB3F58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8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710F9-50BB-F54B-BB36-5AC2FDEA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610DCE-5CD5-CE46-AB8D-D6E5746EA7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35E4A-83BC-9540-B9AD-0E089C3C7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A4F5B7-A43E-9847-9CB3-885422C72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1FD6-304A-7043-A5DD-AC725776B02D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EB825-46F1-A548-BDEC-827BC94B7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2164A-7DA6-B049-9D2F-98509AB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89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7645A2-F29D-D345-A120-005D328B3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71952-C3F0-1A4D-A8DE-CF5DD6EF9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E7045-989F-BA4E-A39B-02A7DB006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D1FD6-304A-7043-A5DD-AC725776B02D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978E8-89A7-6245-9079-FCCA1E2C2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DAA4C-66F2-1C46-B3E0-B980BAFFE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E72D4-C4F1-F04D-A434-9CBD3D95E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12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tiff"/><Relationship Id="rId7" Type="http://schemas.openxmlformats.org/officeDocument/2006/relationships/image" Target="../media/image43.tiff"/><Relationship Id="rId12" Type="http://schemas.openxmlformats.org/officeDocument/2006/relationships/image" Target="../media/image48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tiff"/><Relationship Id="rId11" Type="http://schemas.openxmlformats.org/officeDocument/2006/relationships/image" Target="../media/image47.tiff"/><Relationship Id="rId5" Type="http://schemas.openxmlformats.org/officeDocument/2006/relationships/image" Target="../media/image41.tiff"/><Relationship Id="rId10" Type="http://schemas.openxmlformats.org/officeDocument/2006/relationships/image" Target="../media/image46.tiff"/><Relationship Id="rId4" Type="http://schemas.openxmlformats.org/officeDocument/2006/relationships/image" Target="../media/image40.png"/><Relationship Id="rId9" Type="http://schemas.openxmlformats.org/officeDocument/2006/relationships/image" Target="../media/image45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FC9A6-8C89-C04A-903E-9A5EF233D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>
            <a:noAutofit/>
          </a:bodyPr>
          <a:lstStyle/>
          <a:p>
            <a:r>
              <a:rPr lang="en-US" sz="9600" dirty="0"/>
              <a:t>Space and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614B5C-B63B-3B43-89E4-18C0D19CB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109523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October 29,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48912-E205-FB41-897C-AA908652AAE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01031"/>
            <a:ext cx="6673755" cy="2643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41577E-EDE9-5147-8506-B9446E55A9E3}"/>
              </a:ext>
            </a:extLst>
          </p:cNvPr>
          <p:cNvSpPr txBox="1"/>
          <p:nvPr/>
        </p:nvSpPr>
        <p:spPr>
          <a:xfrm>
            <a:off x="0" y="648866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UCAR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ED99E8-F11F-4D48-B833-207C1680FC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6142" y="3482833"/>
            <a:ext cx="4622823" cy="2955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9F4949-F871-9743-9113-91E8A61932FF}"/>
              </a:ext>
            </a:extLst>
          </p:cNvPr>
          <p:cNvSpPr txBox="1"/>
          <p:nvPr/>
        </p:nvSpPr>
        <p:spPr>
          <a:xfrm>
            <a:off x="10203122" y="6505652"/>
            <a:ext cx="198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Plank Institute</a:t>
            </a:r>
          </a:p>
        </p:txBody>
      </p:sp>
    </p:spTree>
    <p:extLst>
      <p:ext uri="{BB962C8B-B14F-4D97-AF65-F5344CB8AC3E}">
        <p14:creationId xmlns:p14="http://schemas.microsoft.com/office/powerpoint/2010/main" val="1907529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D9537-50F0-F443-803E-6D66A7EE0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Temporal dynamics</a:t>
            </a:r>
            <a:r>
              <a:rPr lang="en-US" dirty="0"/>
              <a:t>: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41B74-A2BA-EA45-BD1D-F717CB3F5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48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8F150-7D82-4847-B547-6CF95E6D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 is important to understand the natural trajectory of a system to fully understand impact of a change</a:t>
            </a:r>
          </a:p>
        </p:txBody>
      </p:sp>
    </p:spTree>
    <p:extLst>
      <p:ext uri="{BB962C8B-B14F-4D97-AF65-F5344CB8AC3E}">
        <p14:creationId xmlns:p14="http://schemas.microsoft.com/office/powerpoint/2010/main" val="3023764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8F150-7D82-4847-B547-6CF95E6D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 is important to understand the natural trajectory of a system to fully understand impact of a change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6627BA-FDCA-1747-AA1C-C33E4465B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4195"/>
            <a:ext cx="12192000" cy="405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34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6740" y="205411"/>
            <a:ext cx="4507932" cy="62832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1412" y="407799"/>
            <a:ext cx="2325806" cy="27909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2285" y="3481956"/>
            <a:ext cx="2684060" cy="20130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18458" y="64886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 J Applied Ecology</a:t>
            </a:r>
          </a:p>
        </p:txBody>
      </p:sp>
    </p:spTree>
    <p:extLst>
      <p:ext uri="{BB962C8B-B14F-4D97-AF65-F5344CB8AC3E}">
        <p14:creationId xmlns:p14="http://schemas.microsoft.com/office/powerpoint/2010/main" val="1913558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20820A-B497-2E4A-B4FA-FAF92431B1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1379" y="270051"/>
            <a:ext cx="4531057" cy="62186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225FA3-7251-0B4E-B275-2B21F59BB6E3}"/>
              </a:ext>
            </a:extLst>
          </p:cNvPr>
          <p:cNvSpPr txBox="1"/>
          <p:nvPr/>
        </p:nvSpPr>
        <p:spPr>
          <a:xfrm>
            <a:off x="9678299" y="6488668"/>
            <a:ext cx="251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Ploughe</a:t>
            </a:r>
            <a:r>
              <a:rPr lang="en-US" dirty="0"/>
              <a:t> et al. (in review)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2B6B7-27D5-F742-BA0B-DD690D86957E}"/>
              </a:ext>
            </a:extLst>
          </p:cNvPr>
          <p:cNvSpPr txBox="1"/>
          <p:nvPr/>
        </p:nvSpPr>
        <p:spPr>
          <a:xfrm>
            <a:off x="6933063" y="1951630"/>
            <a:ext cx="49177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Treatments initially decreased diversity, but whole system was headed in that direction</a:t>
            </a:r>
          </a:p>
        </p:txBody>
      </p:sp>
    </p:spTree>
    <p:extLst>
      <p:ext uri="{BB962C8B-B14F-4D97-AF65-F5344CB8AC3E}">
        <p14:creationId xmlns:p14="http://schemas.microsoft.com/office/powerpoint/2010/main" val="2213526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225FA3-7251-0B4E-B275-2B21F59BB6E3}"/>
              </a:ext>
            </a:extLst>
          </p:cNvPr>
          <p:cNvSpPr txBox="1"/>
          <p:nvPr/>
        </p:nvSpPr>
        <p:spPr>
          <a:xfrm>
            <a:off x="9678299" y="6488668"/>
            <a:ext cx="251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Ploughe</a:t>
            </a:r>
            <a:r>
              <a:rPr lang="en-US" dirty="0"/>
              <a:t> et al. (in review)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2B6B7-27D5-F742-BA0B-DD690D86957E}"/>
              </a:ext>
            </a:extLst>
          </p:cNvPr>
          <p:cNvSpPr txBox="1"/>
          <p:nvPr/>
        </p:nvSpPr>
        <p:spPr>
          <a:xfrm>
            <a:off x="6933063" y="1951630"/>
            <a:ext cx="49177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Treatments initially decreased diversity, but whole system was headed in that direction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694FA-A2B5-EC4D-9775-A275F2E677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0483" y="117666"/>
            <a:ext cx="4691010" cy="643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58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5D9755-5344-E243-87C4-C072EBB90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695"/>
            <a:ext cx="12192000" cy="61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01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2DAD7-32EF-A946-BDD2-BAB4A692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Temporal dynamics</a:t>
            </a:r>
            <a:r>
              <a:rPr lang="en-US" dirty="0"/>
              <a:t>: Disturbance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7042E-A7A7-0C4B-9DC7-EF94A652B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86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DB91DA-A37C-AC46-8F0B-BAE5865822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8106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EFC74A-8F31-F542-95DF-A03F0CF18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26849"/>
            <a:ext cx="10515600" cy="2852737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Is disturbance bad for ecosystems?</a:t>
            </a:r>
          </a:p>
        </p:txBody>
      </p:sp>
    </p:spTree>
    <p:extLst>
      <p:ext uri="{BB962C8B-B14F-4D97-AF65-F5344CB8AC3E}">
        <p14:creationId xmlns:p14="http://schemas.microsoft.com/office/powerpoint/2010/main" val="2351310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8DE9A1-59AA-9848-A0C3-853278296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58750"/>
            <a:ext cx="107823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53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ED6FF-25EB-1F41-8CB5-7D52CF41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drives changes in ecosystem processes over space and time?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587E2-282C-2D4D-AA4C-36EE970BC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71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9A4A4-6F4A-E842-A4F3-9B0EE5F01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succession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B6AF6-E96E-B84A-8E0D-8DE1417B5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Primary</a:t>
            </a:r>
          </a:p>
          <a:p>
            <a:pPr lvl="1"/>
            <a:r>
              <a:rPr lang="en-US" sz="2800" dirty="0"/>
              <a:t>All organic matter is removed</a:t>
            </a:r>
          </a:p>
          <a:p>
            <a:pPr lvl="1"/>
            <a:r>
              <a:rPr lang="en-US" sz="2800" dirty="0"/>
              <a:t>Very little starting material</a:t>
            </a:r>
          </a:p>
          <a:p>
            <a:pPr lvl="1"/>
            <a:r>
              <a:rPr lang="en-US" sz="2800" dirty="0"/>
              <a:t>E.g., volcano, glacier</a:t>
            </a:r>
          </a:p>
          <a:p>
            <a:r>
              <a:rPr lang="en-US" sz="3200" dirty="0"/>
              <a:t>Secondary</a:t>
            </a:r>
          </a:p>
          <a:p>
            <a:pPr lvl="1"/>
            <a:r>
              <a:rPr lang="en-US" sz="2800" dirty="0"/>
              <a:t>Some organic matter remains</a:t>
            </a:r>
          </a:p>
          <a:p>
            <a:pPr lvl="1"/>
            <a:r>
              <a:rPr lang="en-US" sz="2800" dirty="0"/>
              <a:t>Some starting material</a:t>
            </a:r>
          </a:p>
          <a:p>
            <a:pPr lvl="1"/>
            <a:r>
              <a:rPr lang="en-US" sz="2800" dirty="0"/>
              <a:t>Happening all the time</a:t>
            </a:r>
          </a:p>
          <a:p>
            <a:pPr lvl="1"/>
            <a:r>
              <a:rPr lang="en-US" sz="2800" dirty="0"/>
              <a:t>E.g., fire, herbivory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1BACA-6088-8241-BB8A-0D8FB11445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0205" y="1382843"/>
            <a:ext cx="3482631" cy="2321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ACF1CB-76D4-514E-90E8-D7EB8BD23E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6906" y="3704597"/>
            <a:ext cx="1910071" cy="2907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567867-4070-AB45-845F-BC089DBFE7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3269" y="4664427"/>
            <a:ext cx="3075954" cy="173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5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D23B-8B5D-7C44-9EF9-CFE4EC30E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ecosystem’s disturbance regime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87B9B-0235-1C46-873A-9E63D177F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Type</a:t>
            </a:r>
            <a:r>
              <a:rPr lang="en-US" sz="4000" dirty="0"/>
              <a:t> of disturbance</a:t>
            </a:r>
          </a:p>
          <a:p>
            <a:pPr lvl="1"/>
            <a:r>
              <a:rPr lang="en-US" sz="3600" dirty="0"/>
              <a:t>What happens?</a:t>
            </a:r>
          </a:p>
          <a:p>
            <a:r>
              <a:rPr lang="en-US" sz="4000" dirty="0">
                <a:solidFill>
                  <a:srgbClr val="7030A0"/>
                </a:solidFill>
              </a:rPr>
              <a:t>Severity</a:t>
            </a:r>
            <a:r>
              <a:rPr lang="en-US" sz="4000" dirty="0"/>
              <a:t> of disturbance</a:t>
            </a:r>
          </a:p>
          <a:p>
            <a:pPr lvl="1"/>
            <a:r>
              <a:rPr lang="en-US" sz="3600" dirty="0"/>
              <a:t>How much change does it cause?</a:t>
            </a:r>
          </a:p>
          <a:p>
            <a:r>
              <a:rPr lang="en-US" sz="4000" dirty="0">
                <a:solidFill>
                  <a:srgbClr val="7030A0"/>
                </a:solidFill>
              </a:rPr>
              <a:t>Frequency</a:t>
            </a:r>
            <a:r>
              <a:rPr lang="en-US" sz="4000" dirty="0"/>
              <a:t> of disturbance</a:t>
            </a:r>
          </a:p>
          <a:p>
            <a:pPr lvl="1"/>
            <a:r>
              <a:rPr lang="en-US" sz="3600" dirty="0"/>
              <a:t>How often does it happen?</a:t>
            </a:r>
          </a:p>
        </p:txBody>
      </p:sp>
    </p:spTree>
    <p:extLst>
      <p:ext uri="{BB962C8B-B14F-4D97-AF65-F5344CB8AC3E}">
        <p14:creationId xmlns:p14="http://schemas.microsoft.com/office/powerpoint/2010/main" val="663681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106BE-A4E5-5945-99B0-A0ED1CA09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01168"/>
          </a:xfrm>
        </p:spPr>
        <p:txBody>
          <a:bodyPr>
            <a:normAutofit/>
          </a:bodyPr>
          <a:lstStyle/>
          <a:p>
            <a:r>
              <a:rPr lang="en-US" sz="5400" dirty="0"/>
              <a:t>Global change is impacting disturbance </a:t>
            </a:r>
            <a:r>
              <a:rPr lang="en-US" sz="5400" u="sng" dirty="0">
                <a:solidFill>
                  <a:srgbClr val="7030A0"/>
                </a:solidFill>
              </a:rPr>
              <a:t>regimes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228705-800D-1545-A837-2A647C548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478" y="2334138"/>
            <a:ext cx="7483522" cy="2003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72262A-EEE2-2B48-A6A2-95DF3D439AF4}"/>
              </a:ext>
            </a:extLst>
          </p:cNvPr>
          <p:cNvSpPr txBox="1"/>
          <p:nvPr/>
        </p:nvSpPr>
        <p:spPr>
          <a:xfrm>
            <a:off x="10534174" y="4336478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NBC (10/27/19)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3A07E-1933-1F4F-9864-14FFF96FB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8" y="4698962"/>
            <a:ext cx="6969172" cy="1831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635AA2-264E-7D41-B6BB-83FACBB24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796" y="4705810"/>
            <a:ext cx="4388040" cy="1462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7C4746-7358-3C4C-B7F6-1AED445EF82E}"/>
              </a:ext>
            </a:extLst>
          </p:cNvPr>
          <p:cNvSpPr txBox="1"/>
          <p:nvPr/>
        </p:nvSpPr>
        <p:spPr>
          <a:xfrm>
            <a:off x="7280796" y="6167003"/>
            <a:ext cx="212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Guardian (09/21/17)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0A9FD-F50A-0646-9B37-496D63025D67}"/>
              </a:ext>
            </a:extLst>
          </p:cNvPr>
          <p:cNvSpPr txBox="1"/>
          <p:nvPr/>
        </p:nvSpPr>
        <p:spPr>
          <a:xfrm>
            <a:off x="218366" y="4740269"/>
            <a:ext cx="8681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AP/CBS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EE5578-E572-9B49-9DF1-45B29BC092C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78" y="2811812"/>
            <a:ext cx="4476466" cy="9805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E9C70E-B59C-5441-857A-555CCC684FD0}"/>
              </a:ext>
            </a:extLst>
          </p:cNvPr>
          <p:cNvSpPr txBox="1"/>
          <p:nvPr/>
        </p:nvSpPr>
        <p:spPr>
          <a:xfrm>
            <a:off x="136478" y="3789410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NBC (10/02/19)</a:t>
            </a:r>
          </a:p>
        </p:txBody>
      </p:sp>
    </p:spTree>
    <p:extLst>
      <p:ext uri="{BB962C8B-B14F-4D97-AF65-F5344CB8AC3E}">
        <p14:creationId xmlns:p14="http://schemas.microsoft.com/office/powerpoint/2010/main" val="1450626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F3EC-0F4A-8445-AD61-6239FFDE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impacts of disturbance - </a:t>
            </a:r>
            <a:r>
              <a:rPr lang="en-US" b="1" dirty="0">
                <a:solidFill>
                  <a:srgbClr val="7030A0"/>
                </a:solidFill>
              </a:rPr>
              <a:t>water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81662-EDEF-E84B-B56C-DDCC9DE2E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893911"/>
            <a:ext cx="67818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60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F3EC-0F4A-8445-AD61-6239FFDE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impacts of disturbance - </a:t>
            </a:r>
            <a:r>
              <a:rPr lang="en-US" b="1" dirty="0">
                <a:solidFill>
                  <a:srgbClr val="7030A0"/>
                </a:solidFill>
              </a:rPr>
              <a:t>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3D071-EE63-CE43-BB74-D638A7301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1485900"/>
            <a:ext cx="50546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86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F3EC-0F4A-8445-AD61-6239FFDE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impacts of disturbance - </a:t>
            </a:r>
            <a:r>
              <a:rPr lang="en-US" b="1" dirty="0">
                <a:solidFill>
                  <a:srgbClr val="7030A0"/>
                </a:solidFill>
              </a:rPr>
              <a:t>carbon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9B5BA-7893-7445-A395-1E70A5099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950" y="1690688"/>
            <a:ext cx="56261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77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F3EC-0F4A-8445-AD61-6239FFDE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impacts of disturbance - </a:t>
            </a:r>
            <a:r>
              <a:rPr lang="en-US" b="1" dirty="0">
                <a:solidFill>
                  <a:srgbClr val="7030A0"/>
                </a:solidFill>
              </a:rPr>
              <a:t>herbivory</a:t>
            </a:r>
          </a:p>
        </p:txBody>
      </p:sp>
    </p:spTree>
    <p:extLst>
      <p:ext uri="{BB962C8B-B14F-4D97-AF65-F5344CB8AC3E}">
        <p14:creationId xmlns:p14="http://schemas.microsoft.com/office/powerpoint/2010/main" val="3230234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18D9-5E86-BA46-AE63-4A0FF64D1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impacts of disturbance - </a:t>
            </a:r>
            <a:r>
              <a:rPr lang="en-US" b="1" dirty="0">
                <a:solidFill>
                  <a:srgbClr val="7030A0"/>
                </a:solidFill>
              </a:rPr>
              <a:t>herbivory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2C5CE-6D84-B647-A30D-15F84E66F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4737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Herbivory is highest during mid succession</a:t>
            </a:r>
          </a:p>
          <a:p>
            <a:pPr lvl="1"/>
            <a:r>
              <a:rPr lang="en-US" sz="2800" dirty="0"/>
              <a:t>Plant biomass is high</a:t>
            </a:r>
          </a:p>
          <a:p>
            <a:pPr lvl="1"/>
            <a:r>
              <a:rPr lang="en-US" sz="2800" dirty="0"/>
              <a:t>Plants investing in growth, not defense</a:t>
            </a:r>
          </a:p>
          <a:p>
            <a:r>
              <a:rPr lang="en-US" sz="3200" dirty="0"/>
              <a:t>Herbivores can enhance succession</a:t>
            </a:r>
          </a:p>
          <a:p>
            <a:pPr lvl="1"/>
            <a:r>
              <a:rPr lang="en-US" sz="2800" dirty="0"/>
              <a:t>Might not be good for them!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48E242-8138-7D4E-88A1-A3C94441986D}"/>
              </a:ext>
            </a:extLst>
          </p:cNvPr>
          <p:cNvSpPr txBox="1"/>
          <p:nvPr/>
        </p:nvSpPr>
        <p:spPr>
          <a:xfrm>
            <a:off x="8379726" y="2074460"/>
            <a:ext cx="1998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Herbivores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EE2E94-3663-454F-8F43-568F11113A67}"/>
              </a:ext>
            </a:extLst>
          </p:cNvPr>
          <p:cNvSpPr txBox="1"/>
          <p:nvPr/>
        </p:nvSpPr>
        <p:spPr>
          <a:xfrm>
            <a:off x="6782937" y="3766782"/>
            <a:ext cx="23201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Early successional plants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FCA41-BF55-C048-B502-250C8BF929A9}"/>
              </a:ext>
            </a:extLst>
          </p:cNvPr>
          <p:cNvSpPr txBox="1"/>
          <p:nvPr/>
        </p:nvSpPr>
        <p:spPr>
          <a:xfrm>
            <a:off x="9880978" y="3766782"/>
            <a:ext cx="23201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Late successional plants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FD9E57-68E6-CF45-B167-F105FD0CD287}"/>
              </a:ext>
            </a:extLst>
          </p:cNvPr>
          <p:cNvCxnSpPr/>
          <p:nvPr/>
        </p:nvCxnSpPr>
        <p:spPr>
          <a:xfrm flipH="1">
            <a:off x="7629099" y="2659235"/>
            <a:ext cx="982638" cy="110754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12E8B0-E673-F84D-9720-CB43CA374B8F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8284191" y="2659235"/>
            <a:ext cx="1094591" cy="1244025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B33495-CB14-974C-B984-628EA013A629}"/>
              </a:ext>
            </a:extLst>
          </p:cNvPr>
          <p:cNvCxnSpPr>
            <a:cxnSpLocks/>
          </p:cNvCxnSpPr>
          <p:nvPr/>
        </p:nvCxnSpPr>
        <p:spPr>
          <a:xfrm>
            <a:off x="8611738" y="4121624"/>
            <a:ext cx="126924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596290-6C56-C14B-BBE4-E753A3C01A33}"/>
              </a:ext>
            </a:extLst>
          </p:cNvPr>
          <p:cNvCxnSpPr>
            <a:cxnSpLocks/>
          </p:cNvCxnSpPr>
          <p:nvPr/>
        </p:nvCxnSpPr>
        <p:spPr>
          <a:xfrm flipH="1">
            <a:off x="8611737" y="4735773"/>
            <a:ext cx="126924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57EC98B-CA12-1047-B13D-8FC1049082A9}"/>
              </a:ext>
            </a:extLst>
          </p:cNvPr>
          <p:cNvSpPr txBox="1"/>
          <p:nvPr/>
        </p:nvSpPr>
        <p:spPr>
          <a:xfrm>
            <a:off x="7776615" y="6488668"/>
            <a:ext cx="4424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Modified from </a:t>
            </a:r>
            <a:r>
              <a:rPr lang="en-US" dirty="0" err="1"/>
              <a:t>Paster</a:t>
            </a:r>
            <a:r>
              <a:rPr lang="en-US" dirty="0"/>
              <a:t> et al. (1988) </a:t>
            </a:r>
            <a:r>
              <a:rPr lang="en-US" dirty="0" err="1"/>
              <a:t>BioScience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34AD76-57A2-2A49-99FE-83AAD456C9EC}"/>
              </a:ext>
            </a:extLst>
          </p:cNvPr>
          <p:cNvSpPr/>
          <p:nvPr/>
        </p:nvSpPr>
        <p:spPr>
          <a:xfrm>
            <a:off x="6578221" y="1825625"/>
            <a:ext cx="5363570" cy="39337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48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7CDDE-C35C-0B4D-99F0-3642E40E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important to consider the time scale of a study?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96642-492F-A44A-9505-CF4F045D0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94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19435D-0D5C-4645-AD4D-DDFC36717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27" y="0"/>
            <a:ext cx="742853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CAA7F5-BA37-F841-8812-60A1C6F43511}"/>
              </a:ext>
            </a:extLst>
          </p:cNvPr>
          <p:cNvSpPr txBox="1"/>
          <p:nvPr/>
        </p:nvSpPr>
        <p:spPr>
          <a:xfrm>
            <a:off x="9776980" y="6488668"/>
            <a:ext cx="241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Dukes (2013)</a:t>
            </a:r>
          </a:p>
        </p:txBody>
      </p:sp>
    </p:spTree>
    <p:extLst>
      <p:ext uri="{BB962C8B-B14F-4D97-AF65-F5344CB8AC3E}">
        <p14:creationId xmlns:p14="http://schemas.microsoft.com/office/powerpoint/2010/main" val="1112332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1.5.tiff">
            <a:extLst>
              <a:ext uri="{FF2B5EF4-FFF2-40B4-BE49-F238E27FC236}">
                <a16:creationId xmlns:a16="http://schemas.microsoft.com/office/drawing/2014/main" id="{73F68FDE-C3CD-8044-B9E1-275C61500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734" y="1202140"/>
            <a:ext cx="9711399" cy="461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7E6D81-4130-2B4C-A298-9C7E64F63B8B}"/>
              </a:ext>
            </a:extLst>
          </p:cNvPr>
          <p:cNvSpPr txBox="1"/>
          <p:nvPr/>
        </p:nvSpPr>
        <p:spPr>
          <a:xfrm>
            <a:off x="7109775" y="6488668"/>
            <a:ext cx="5082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your book, but modified from Chapin et al. (2006)</a:t>
            </a:r>
          </a:p>
        </p:txBody>
      </p:sp>
    </p:spTree>
    <p:extLst>
      <p:ext uri="{BB962C8B-B14F-4D97-AF65-F5344CB8AC3E}">
        <p14:creationId xmlns:p14="http://schemas.microsoft.com/office/powerpoint/2010/main" val="2218998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79B4-ED06-D14C-87B1-489A6DCB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Spatial dynamics</a:t>
            </a:r>
            <a:r>
              <a:rPr lang="en-US" dirty="0"/>
              <a:t>: Land use and land cover change (LULCC)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F8335-10C0-BD4E-97D9-63DA5443D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41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D0DF-F4FA-C54C-8E94-9CB2153B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LULCC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3BC39-4712-E64E-AE3A-E85D9BDD8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from one land type to another</a:t>
            </a:r>
          </a:p>
          <a:p>
            <a:r>
              <a:rPr lang="en-US" dirty="0"/>
              <a:t>Largest ongoing global change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89D29-CB7F-8045-9767-1E3932591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239" y="2887829"/>
            <a:ext cx="78105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88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AAF48-F86A-3B42-B827-500F7D10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Extensification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87D7F-BBA2-1F4C-8040-B2E637D2C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An increase in the area affected by human activities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B54469-5D1A-7141-BDA1-E1A48B024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724" y="2453005"/>
            <a:ext cx="4634552" cy="3858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328AED-9DC3-8F42-895D-E0CC311CF470}"/>
              </a:ext>
            </a:extLst>
          </p:cNvPr>
          <p:cNvSpPr txBox="1"/>
          <p:nvPr/>
        </p:nvSpPr>
        <p:spPr>
          <a:xfrm>
            <a:off x="8424575" y="3370998"/>
            <a:ext cx="2536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Deforestation in Vietnam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6C7BD8-8BDD-1646-A848-85E0B7B67B54}"/>
              </a:ext>
            </a:extLst>
          </p:cNvPr>
          <p:cNvSpPr txBox="1"/>
          <p:nvPr/>
        </p:nvSpPr>
        <p:spPr>
          <a:xfrm>
            <a:off x="6331165" y="6488668"/>
            <a:ext cx="586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Bourgoin</a:t>
            </a:r>
            <a:r>
              <a:rPr lang="en-US" dirty="0"/>
              <a:t> et al. (2019) IJ App. Earth Obs. and Geoinformation</a:t>
            </a:r>
          </a:p>
        </p:txBody>
      </p:sp>
    </p:spTree>
    <p:extLst>
      <p:ext uri="{BB962C8B-B14F-4D97-AF65-F5344CB8AC3E}">
        <p14:creationId xmlns:p14="http://schemas.microsoft.com/office/powerpoint/2010/main" val="2859747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890BDB-8BCC-4549-8CC9-E890CAB5E6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769" y="968990"/>
            <a:ext cx="5783577" cy="48517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EE4B0B-3561-5E4E-9F0F-7D4E8A2D12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2634" y="873454"/>
            <a:ext cx="5873744" cy="49473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8AE69E-F09F-8F4D-B9AE-0A79D03CFF59}"/>
              </a:ext>
            </a:extLst>
          </p:cNvPr>
          <p:cNvSpPr txBox="1"/>
          <p:nvPr/>
        </p:nvSpPr>
        <p:spPr>
          <a:xfrm>
            <a:off x="9632901" y="6488668"/>
            <a:ext cx="2559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Tilman et al. (1999) PNAS</a:t>
            </a:r>
          </a:p>
        </p:txBody>
      </p:sp>
    </p:spTree>
    <p:extLst>
      <p:ext uri="{BB962C8B-B14F-4D97-AF65-F5344CB8AC3E}">
        <p14:creationId xmlns:p14="http://schemas.microsoft.com/office/powerpoint/2010/main" val="4265954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DDBE4-F731-CD4A-8E4B-389378FF4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5BB0D-DCB2-C449-A6CA-18BF04BE7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in resource use for new land 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29AB13-A1F9-8A4C-87DB-5B8860B71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200" y="2483893"/>
            <a:ext cx="6246170" cy="418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26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EE4B0B-3561-5E4E-9F0F-7D4E8A2D12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9170" y="47309"/>
            <a:ext cx="2845046" cy="6626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8AE69E-F09F-8F4D-B9AE-0A79D03CFF59}"/>
              </a:ext>
            </a:extLst>
          </p:cNvPr>
          <p:cNvSpPr txBox="1"/>
          <p:nvPr/>
        </p:nvSpPr>
        <p:spPr>
          <a:xfrm>
            <a:off x="9632901" y="6488668"/>
            <a:ext cx="2559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Tilman et al. (1999) PNAS</a:t>
            </a:r>
          </a:p>
        </p:txBody>
      </p:sp>
    </p:spTree>
    <p:extLst>
      <p:ext uri="{BB962C8B-B14F-4D97-AF65-F5344CB8AC3E}">
        <p14:creationId xmlns:p14="http://schemas.microsoft.com/office/powerpoint/2010/main" val="2358876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70FCD-593F-DD4D-B22F-31F9D36B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Spatial dynamics</a:t>
            </a:r>
            <a:r>
              <a:rPr lang="en-US" dirty="0"/>
              <a:t>: Eco-climatic teleconnections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A986C-644D-AF40-B36C-B470DFB433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06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DABF19-E779-4445-A912-131C4CDD7B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087" y="1091821"/>
            <a:ext cx="11733685" cy="3998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953E82-4DDD-354A-8D51-12DD57AEFD70}"/>
              </a:ext>
            </a:extLst>
          </p:cNvPr>
          <p:cNvSpPr txBox="1"/>
          <p:nvPr/>
        </p:nvSpPr>
        <p:spPr>
          <a:xfrm>
            <a:off x="8944060" y="6488668"/>
            <a:ext cx="324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Swann et al. (2018) </a:t>
            </a:r>
            <a:r>
              <a:rPr lang="en-US" dirty="0" err="1"/>
              <a:t>Env</a:t>
            </a:r>
            <a:r>
              <a:rPr lang="en-US" dirty="0"/>
              <a:t>. Res. Let.</a:t>
            </a:r>
          </a:p>
        </p:txBody>
      </p:sp>
    </p:spTree>
    <p:extLst>
      <p:ext uri="{BB962C8B-B14F-4D97-AF65-F5344CB8AC3E}">
        <p14:creationId xmlns:p14="http://schemas.microsoft.com/office/powerpoint/2010/main" val="3363866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953E82-4DDD-354A-8D51-12DD57AEFD70}"/>
              </a:ext>
            </a:extLst>
          </p:cNvPr>
          <p:cNvSpPr txBox="1"/>
          <p:nvPr/>
        </p:nvSpPr>
        <p:spPr>
          <a:xfrm>
            <a:off x="8944060" y="6488668"/>
            <a:ext cx="324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Swann et al. (2018) </a:t>
            </a:r>
            <a:r>
              <a:rPr lang="en-US" dirty="0" err="1"/>
              <a:t>Env</a:t>
            </a:r>
            <a:r>
              <a:rPr lang="en-US" dirty="0"/>
              <a:t>. Res. Let.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9C2B3-6FFE-2B44-96B9-079E22C57A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230" y="396255"/>
            <a:ext cx="9840035" cy="589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20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8237D-3DEE-0344-96A7-01ED3B41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Spatial dynamics</a:t>
            </a:r>
            <a:r>
              <a:rPr lang="en-US" dirty="0"/>
              <a:t>: coordinated research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14522-DA2A-BA42-A710-899D99F1A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9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0DB4-42AB-E04E-8874-150BBBF70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Temporal dynamics</a:t>
            </a:r>
            <a:r>
              <a:rPr lang="en-US" dirty="0"/>
              <a:t>: Resilience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5D42A-B260-A145-9353-906FAF8B4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87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C42AF4-8AC2-5D46-BEB8-79881D0FB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08" y="632156"/>
            <a:ext cx="9055100" cy="5511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FF78C2-902D-D44F-971D-8F1C21D27914}"/>
              </a:ext>
            </a:extLst>
          </p:cNvPr>
          <p:cNvSpPr/>
          <p:nvPr/>
        </p:nvSpPr>
        <p:spPr>
          <a:xfrm>
            <a:off x="299208" y="2442949"/>
            <a:ext cx="9055100" cy="7369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D04CE6-AEFE-5E42-9746-6FF738523B2E}"/>
              </a:ext>
            </a:extLst>
          </p:cNvPr>
          <p:cNvSpPr/>
          <p:nvPr/>
        </p:nvSpPr>
        <p:spPr>
          <a:xfrm>
            <a:off x="299208" y="5202071"/>
            <a:ext cx="9055100" cy="7369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FE83D-81F3-664D-9F9A-A36AA7F72552}"/>
              </a:ext>
            </a:extLst>
          </p:cNvPr>
          <p:cNvSpPr txBox="1"/>
          <p:nvPr/>
        </p:nvSpPr>
        <p:spPr>
          <a:xfrm>
            <a:off x="8755225" y="6488668"/>
            <a:ext cx="343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Borer et al. (2013) Meth. Ecol. Evo.</a:t>
            </a:r>
          </a:p>
        </p:txBody>
      </p:sp>
    </p:spTree>
    <p:extLst>
      <p:ext uri="{BB962C8B-B14F-4D97-AF65-F5344CB8AC3E}">
        <p14:creationId xmlns:p14="http://schemas.microsoft.com/office/powerpoint/2010/main" val="25888481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0CFD90-7F8E-1F4D-AFE3-2EAA337A3C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126" y="3613667"/>
            <a:ext cx="4599295" cy="30680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266810-F38E-444B-A3D2-501752AFD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505" y="5642422"/>
            <a:ext cx="2786418" cy="835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53AFA3-C06F-C744-A508-EE55017F7F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14" y="824605"/>
            <a:ext cx="5086202" cy="2595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8F8E7E-112C-E440-8BD2-3EB9134E5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914" y="189605"/>
            <a:ext cx="20066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D18FA3-CEB6-B747-B98B-EBAE8000F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4309" y="0"/>
            <a:ext cx="1461827" cy="1461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5E68C-1310-8140-95F5-4ABF03569FC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0359" y="1492377"/>
            <a:ext cx="5028166" cy="2514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D1C398-E293-A448-9237-5ABD0F26499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6416" y="4560003"/>
            <a:ext cx="4489720" cy="2164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8DBEBD-2284-114C-9DB5-2AC7D97C005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5834484"/>
            <a:ext cx="2206957" cy="10235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AFEEA8-5ED4-1D45-B8B2-AA68C3BA1028}"/>
              </a:ext>
            </a:extLst>
          </p:cNvPr>
          <p:cNvSpPr txBox="1"/>
          <p:nvPr/>
        </p:nvSpPr>
        <p:spPr>
          <a:xfrm>
            <a:off x="6156292" y="4144504"/>
            <a:ext cx="1608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PhenoCam</a:t>
            </a:r>
            <a:r>
              <a:rPr lang="en-US" sz="2400" dirty="0"/>
              <a:t> </a:t>
            </a:r>
          </a:p>
          <a:p>
            <a:r>
              <a:rPr lang="en-US" sz="2400" dirty="0"/>
              <a:t>Network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4111EC-F48A-764B-9258-3FB772C28F0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63" y="5906995"/>
            <a:ext cx="1549442" cy="774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6F1253-BF58-8C48-B2B7-F732CB8E1DC0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0330" y="0"/>
            <a:ext cx="2060243" cy="15451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4980CC-71B0-0A4D-B50B-974EE6FCADF0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0586" y="0"/>
            <a:ext cx="1103723" cy="14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6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1781-164F-6A4C-830A-33FFBF04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National Ecological Observatory Network (NEON)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CB7FE-C23F-5D4C-8D03-4817AD4DC1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26745"/>
            <a:ext cx="4150651" cy="4130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21E879-0D98-6246-BFCD-105E9D5DB5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811" y="1216022"/>
            <a:ext cx="5459385" cy="363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530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1781-164F-6A4C-830A-33FFBF04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National Ecological Observatory Network (NEON)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CB7FE-C23F-5D4C-8D03-4817AD4DC1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26745"/>
            <a:ext cx="4150651" cy="4130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6D7E26-42C7-F144-B8D1-7DD86522B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923" y="4764943"/>
            <a:ext cx="6302896" cy="1492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1992AC-4733-EF45-9A50-E8CB919AE4C2}"/>
              </a:ext>
            </a:extLst>
          </p:cNvPr>
          <p:cNvSpPr txBox="1"/>
          <p:nvPr/>
        </p:nvSpPr>
        <p:spPr>
          <a:xfrm>
            <a:off x="5349923" y="6257498"/>
            <a:ext cx="267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BioScience</a:t>
            </a:r>
            <a:r>
              <a:rPr lang="en-US" dirty="0"/>
              <a:t> (October 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21E879-0D98-6246-BFCD-105E9D5DB52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811" y="1216022"/>
            <a:ext cx="5459385" cy="363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907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1B86D-932D-AE4F-B7DA-95A14A07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predict </a:t>
            </a:r>
            <a:r>
              <a:rPr lang="en-US" dirty="0" err="1"/>
              <a:t>spatio</a:t>
            </a:r>
            <a:r>
              <a:rPr lang="en-US" dirty="0"/>
              <a:t>-temporal changes in ecosystem processes?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93320-3DFD-0E43-A57E-B5611B1A6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38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9856-09F2-CF43-950B-0E0C0203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surface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7B16FD-5852-DA48-9107-DC88A6ACD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240" y="1445410"/>
            <a:ext cx="6917519" cy="519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160D5D-00C2-444F-9861-90E04A5AE595}"/>
              </a:ext>
            </a:extLst>
          </p:cNvPr>
          <p:cNvSpPr txBox="1"/>
          <p:nvPr/>
        </p:nvSpPr>
        <p:spPr>
          <a:xfrm>
            <a:off x="11478343" y="648866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UCAR</a:t>
            </a:r>
          </a:p>
        </p:txBody>
      </p:sp>
    </p:spTree>
    <p:extLst>
      <p:ext uri="{BB962C8B-B14F-4D97-AF65-F5344CB8AC3E}">
        <p14:creationId xmlns:p14="http://schemas.microsoft.com/office/powerpoint/2010/main" val="35201997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2D12-B2DD-5240-B6E1-13569D65A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 System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87AFB-A273-A845-8763-6763CF9210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0432" y="1690688"/>
            <a:ext cx="6371135" cy="47783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842FD5-FE06-9A4A-9042-857BC120B22A}"/>
              </a:ext>
            </a:extLst>
          </p:cNvPr>
          <p:cNvSpPr txBox="1"/>
          <p:nvPr/>
        </p:nvSpPr>
        <p:spPr>
          <a:xfrm>
            <a:off x="10137848" y="6488668"/>
            <a:ext cx="205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Kaitlin </a:t>
            </a:r>
            <a:r>
              <a:rPr lang="en-US" dirty="0" err="1"/>
              <a:t>Naughten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808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AF0741-4CDF-7648-8C1B-0C3F57D0BB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375" y="464024"/>
            <a:ext cx="4640240" cy="58453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19EE0C-70A3-394E-A4E9-32B51501FF02}"/>
              </a:ext>
            </a:extLst>
          </p:cNvPr>
          <p:cNvSpPr txBox="1"/>
          <p:nvPr/>
        </p:nvSpPr>
        <p:spPr>
          <a:xfrm>
            <a:off x="6578221" y="1405720"/>
            <a:ext cx="56137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Depth of cup defines resilience of ecosystem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>
                <a:solidFill>
                  <a:srgbClr val="FF0000"/>
                </a:solidFill>
              </a:rPr>
              <a:t>Length of arrow defines the strength of disturbance</a:t>
            </a:r>
          </a:p>
        </p:txBody>
      </p:sp>
    </p:spTree>
    <p:extLst>
      <p:ext uri="{BB962C8B-B14F-4D97-AF65-F5344CB8AC3E}">
        <p14:creationId xmlns:p14="http://schemas.microsoft.com/office/powerpoint/2010/main" val="2524629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AF0741-4CDF-7648-8C1B-0C3F57D0BB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375" y="627796"/>
            <a:ext cx="4640240" cy="56815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19EE0C-70A3-394E-A4E9-32B51501FF02}"/>
              </a:ext>
            </a:extLst>
          </p:cNvPr>
          <p:cNvSpPr txBox="1"/>
          <p:nvPr/>
        </p:nvSpPr>
        <p:spPr>
          <a:xfrm>
            <a:off x="5268036" y="809963"/>
            <a:ext cx="5613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Resilient, weak disturbance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31291F-D873-D24F-9ABF-CE0FAA622AC5}"/>
              </a:ext>
            </a:extLst>
          </p:cNvPr>
          <p:cNvSpPr/>
          <p:nvPr/>
        </p:nvSpPr>
        <p:spPr>
          <a:xfrm>
            <a:off x="4517409" y="395785"/>
            <a:ext cx="750627" cy="409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D045D8-3F6A-0B4F-B7FC-30FA7045EA43}"/>
              </a:ext>
            </a:extLst>
          </p:cNvPr>
          <p:cNvSpPr/>
          <p:nvPr/>
        </p:nvSpPr>
        <p:spPr>
          <a:xfrm>
            <a:off x="450375" y="361665"/>
            <a:ext cx="750627" cy="409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E05000-44BB-C141-A928-7074AB1AA13D}"/>
              </a:ext>
            </a:extLst>
          </p:cNvPr>
          <p:cNvSpPr txBox="1"/>
          <p:nvPr/>
        </p:nvSpPr>
        <p:spPr>
          <a:xfrm>
            <a:off x="5268036" y="2972500"/>
            <a:ext cx="5613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Resilient, strong disturbance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8CEE4E-4072-984B-968A-75928714297B}"/>
              </a:ext>
            </a:extLst>
          </p:cNvPr>
          <p:cNvSpPr txBox="1"/>
          <p:nvPr/>
        </p:nvSpPr>
        <p:spPr>
          <a:xfrm>
            <a:off x="5418161" y="4983708"/>
            <a:ext cx="5613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Not resilient, weak disturbance</a:t>
            </a:r>
          </a:p>
        </p:txBody>
      </p:sp>
    </p:spTree>
    <p:extLst>
      <p:ext uri="{BB962C8B-B14F-4D97-AF65-F5344CB8AC3E}">
        <p14:creationId xmlns:p14="http://schemas.microsoft.com/office/powerpoint/2010/main" val="3719962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5AAD32-E92E-2F4C-9AA1-90B681CE2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88" y="0"/>
            <a:ext cx="10762085" cy="61144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29ABDB-5AEA-3B4B-8A04-E878BFE49048}"/>
              </a:ext>
            </a:extLst>
          </p:cNvPr>
          <p:cNvSpPr txBox="1"/>
          <p:nvPr/>
        </p:nvSpPr>
        <p:spPr>
          <a:xfrm>
            <a:off x="9516524" y="6488668"/>
            <a:ext cx="267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MD Smith (2011) J Ecology</a:t>
            </a:r>
          </a:p>
        </p:txBody>
      </p:sp>
    </p:spTree>
    <p:extLst>
      <p:ext uri="{BB962C8B-B14F-4D97-AF65-F5344CB8AC3E}">
        <p14:creationId xmlns:p14="http://schemas.microsoft.com/office/powerpoint/2010/main" val="296768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F9D2C-AE7A-A345-B9B7-9BFB40CD5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of resilience defines response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ECA581-E41E-EE4D-911E-D59F74F26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975" y="1690688"/>
            <a:ext cx="4504250" cy="5167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9E21F3-6D0E-974A-8361-03408613C84A}"/>
              </a:ext>
            </a:extLst>
          </p:cNvPr>
          <p:cNvSpPr txBox="1"/>
          <p:nvPr/>
        </p:nvSpPr>
        <p:spPr>
          <a:xfrm>
            <a:off x="5906311" y="1978922"/>
            <a:ext cx="62856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Directional shift in </a:t>
            </a:r>
            <a:r>
              <a:rPr lang="en-US" sz="3200" dirty="0" err="1">
                <a:solidFill>
                  <a:srgbClr val="FF0000"/>
                </a:solidFill>
              </a:rPr>
              <a:t>env</a:t>
            </a:r>
            <a:r>
              <a:rPr lang="en-US" sz="3200" dirty="0">
                <a:solidFill>
                  <a:srgbClr val="FF0000"/>
                </a:solidFill>
              </a:rPr>
              <a:t>. = more time outside range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FAAE9-9C30-3E47-AB03-998B7CDAC8D8}"/>
              </a:ext>
            </a:extLst>
          </p:cNvPr>
          <p:cNvSpPr txBox="1"/>
          <p:nvPr/>
        </p:nvSpPr>
        <p:spPr>
          <a:xfrm>
            <a:off x="5998677" y="3598681"/>
            <a:ext cx="61933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More variable </a:t>
            </a:r>
            <a:r>
              <a:rPr lang="en-US" sz="3200" dirty="0" err="1">
                <a:solidFill>
                  <a:srgbClr val="FF0000"/>
                </a:solidFill>
              </a:rPr>
              <a:t>env</a:t>
            </a:r>
            <a:r>
              <a:rPr lang="en-US" sz="3200" dirty="0">
                <a:solidFill>
                  <a:srgbClr val="FF0000"/>
                </a:solidFill>
              </a:rPr>
              <a:t>. = more time outside range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96B20A-B3CA-974D-BB5B-6F82327C21FF}"/>
              </a:ext>
            </a:extLst>
          </p:cNvPr>
          <p:cNvSpPr txBox="1"/>
          <p:nvPr/>
        </p:nvSpPr>
        <p:spPr>
          <a:xfrm>
            <a:off x="5998677" y="5263708"/>
            <a:ext cx="61933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Change in range = more time outside range</a:t>
            </a:r>
          </a:p>
        </p:txBody>
      </p:sp>
    </p:spTree>
    <p:extLst>
      <p:ext uri="{BB962C8B-B14F-4D97-AF65-F5344CB8AC3E}">
        <p14:creationId xmlns:p14="http://schemas.microsoft.com/office/powerpoint/2010/main" val="1626790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56E7EB-E17D-5D46-979F-7C504FCB7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000" y="1346200"/>
            <a:ext cx="4381500" cy="551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E4D20E-68D9-0A4A-A1BF-90E2A829E62D}"/>
              </a:ext>
            </a:extLst>
          </p:cNvPr>
          <p:cNvSpPr txBox="1"/>
          <p:nvPr/>
        </p:nvSpPr>
        <p:spPr>
          <a:xfrm>
            <a:off x="9634825" y="6488668"/>
            <a:ext cx="2557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Isbell et al. (2015) Nature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02D71D-D9F1-AC48-80C1-55606439E95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Ecological community defines response</a:t>
            </a:r>
          </a:p>
        </p:txBody>
      </p:sp>
    </p:spTree>
    <p:extLst>
      <p:ext uri="{BB962C8B-B14F-4D97-AF65-F5344CB8AC3E}">
        <p14:creationId xmlns:p14="http://schemas.microsoft.com/office/powerpoint/2010/main" val="1570421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577</Words>
  <Application>Microsoft Macintosh PowerPoint</Application>
  <PresentationFormat>Widescreen</PresentationFormat>
  <Paragraphs>97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Space and Time</vt:lpstr>
      <vt:lpstr>What drives changes in ecosystem processes over space and time?</vt:lpstr>
      <vt:lpstr>PowerPoint Presentation</vt:lpstr>
      <vt:lpstr>Temporal dynamics: Resilience</vt:lpstr>
      <vt:lpstr>PowerPoint Presentation</vt:lpstr>
      <vt:lpstr>PowerPoint Presentation</vt:lpstr>
      <vt:lpstr>PowerPoint Presentation</vt:lpstr>
      <vt:lpstr>Range of resilience defines response</vt:lpstr>
      <vt:lpstr>PowerPoint Presentation</vt:lpstr>
      <vt:lpstr>Temporal dynamics: History</vt:lpstr>
      <vt:lpstr>It is important to understand the natural trajectory of a system to fully understand impact of a change</vt:lpstr>
      <vt:lpstr>It is important to understand the natural trajectory of a system to fully understand impact of a change</vt:lpstr>
      <vt:lpstr>PowerPoint Presentation</vt:lpstr>
      <vt:lpstr>PowerPoint Presentation</vt:lpstr>
      <vt:lpstr>PowerPoint Presentation</vt:lpstr>
      <vt:lpstr>PowerPoint Presentation</vt:lpstr>
      <vt:lpstr>Temporal dynamics: Disturbance</vt:lpstr>
      <vt:lpstr>Is disturbance bad for ecosystems?</vt:lpstr>
      <vt:lpstr>PowerPoint Presentation</vt:lpstr>
      <vt:lpstr>Types of succession</vt:lpstr>
      <vt:lpstr>An ecosystem’s disturbance regime</vt:lpstr>
      <vt:lpstr>Global change is impacting disturbance regimes</vt:lpstr>
      <vt:lpstr>Ecosystem impacts of disturbance - water</vt:lpstr>
      <vt:lpstr>Ecosystem impacts of disturbance - energy</vt:lpstr>
      <vt:lpstr>Ecosystem impacts of disturbance - carbon</vt:lpstr>
      <vt:lpstr>Ecosystem impacts of disturbance - herbivory</vt:lpstr>
      <vt:lpstr>Ecosystem impacts of disturbance - herbivory</vt:lpstr>
      <vt:lpstr>Why is it important to consider the time scale of a study?</vt:lpstr>
      <vt:lpstr>PowerPoint Presentation</vt:lpstr>
      <vt:lpstr>Spatial dynamics: Land use and land cover change (LULCC)</vt:lpstr>
      <vt:lpstr>LULCC</vt:lpstr>
      <vt:lpstr>Extensification</vt:lpstr>
      <vt:lpstr>PowerPoint Presentation</vt:lpstr>
      <vt:lpstr>Intensification</vt:lpstr>
      <vt:lpstr>PowerPoint Presentation</vt:lpstr>
      <vt:lpstr>Spatial dynamics: Eco-climatic teleconnections</vt:lpstr>
      <vt:lpstr>PowerPoint Presentation</vt:lpstr>
      <vt:lpstr>PowerPoint Presentation</vt:lpstr>
      <vt:lpstr>Spatial dynamics: coordinated research networks</vt:lpstr>
      <vt:lpstr>PowerPoint Presentation</vt:lpstr>
      <vt:lpstr>PowerPoint Presentation</vt:lpstr>
      <vt:lpstr>The National Ecological Observatory Network (NEON)</vt:lpstr>
      <vt:lpstr>The National Ecological Observatory Network (NEON)</vt:lpstr>
      <vt:lpstr>How do we predict spatio-temporal changes in ecosystem processes?</vt:lpstr>
      <vt:lpstr>Land surface models</vt:lpstr>
      <vt:lpstr>Earth System Models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and Time</dc:title>
  <dc:creator>Smith, Nick</dc:creator>
  <cp:lastModifiedBy>Smith, Nick</cp:lastModifiedBy>
  <cp:revision>62</cp:revision>
  <dcterms:created xsi:type="dcterms:W3CDTF">2019-10-27T21:05:21Z</dcterms:created>
  <dcterms:modified xsi:type="dcterms:W3CDTF">2019-10-29T17:07:16Z</dcterms:modified>
</cp:coreProperties>
</file>